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6" r:id="rId4"/>
    <p:sldMasterId id="214748372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Inter SemiBold"/>
      <p:regular r:id="rId15"/>
      <p:bold r:id="rId16"/>
      <p:italic r:id="rId17"/>
      <p:boldItalic r:id="rId18"/>
    </p:embeddedFont>
    <p:embeddedFont>
      <p:font typeface="Inter Light"/>
      <p:regular r:id="rId19"/>
      <p:bold r:id="rId20"/>
      <p:italic r:id="rId21"/>
      <p:boldItalic r:id="rId22"/>
    </p:embeddedFont>
    <p:embeddedFont>
      <p:font typeface="Inter"/>
      <p:regular r:id="rId23"/>
      <p:bold r:id="rId24"/>
      <p:italic r:id="rId25"/>
      <p:boldItalic r:id="rId26"/>
    </p:embeddedFont>
    <p:embeddedFont>
      <p:font typeface="Barlow Medium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Barlow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bold.fntdata"/><Relationship Id="rId22" Type="http://schemas.openxmlformats.org/officeDocument/2006/relationships/font" Target="fonts/InterLight-boldItalic.fntdata"/><Relationship Id="rId21" Type="http://schemas.openxmlformats.org/officeDocument/2006/relationships/font" Target="fonts/InterLight-italic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28" Type="http://schemas.openxmlformats.org/officeDocument/2006/relationships/font" Target="fonts/BarlowMedium-bold.fntdata"/><Relationship Id="rId27" Type="http://schemas.openxmlformats.org/officeDocument/2006/relationships/font" Target="fonts/Barlow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arlow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Barlow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35" Type="http://schemas.openxmlformats.org/officeDocument/2006/relationships/font" Target="fonts/Barlow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font" Target="fonts/InterSemiBold-regular.fntdata"/><Relationship Id="rId37" Type="http://schemas.openxmlformats.org/officeDocument/2006/relationships/font" Target="fonts/Barlow-italic.fntdata"/><Relationship Id="rId14" Type="http://schemas.openxmlformats.org/officeDocument/2006/relationships/slide" Target="slides/slide8.xml"/><Relationship Id="rId36" Type="http://schemas.openxmlformats.org/officeDocument/2006/relationships/font" Target="fonts/Barlow-bold.fntdata"/><Relationship Id="rId17" Type="http://schemas.openxmlformats.org/officeDocument/2006/relationships/font" Target="fonts/InterSemiBold-italic.fntdata"/><Relationship Id="rId16" Type="http://schemas.openxmlformats.org/officeDocument/2006/relationships/font" Target="fonts/InterSemiBold-bold.fntdata"/><Relationship Id="rId38" Type="http://schemas.openxmlformats.org/officeDocument/2006/relationships/font" Target="fonts/Barlow-boldItalic.fntdata"/><Relationship Id="rId19" Type="http://schemas.openxmlformats.org/officeDocument/2006/relationships/font" Target="fonts/InterLight-regular.fntdata"/><Relationship Id="rId18" Type="http://schemas.openxmlformats.org/officeDocument/2006/relationships/font" Target="fonts/InterSemiBold-boldItalic.fntdata"/></Relationships>
</file>

<file path=ppt/media/image1.png>
</file>

<file path=ppt/media/image10.jpg>
</file>

<file path=ppt/media/image12.jpg>
</file>

<file path=ppt/media/image13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3e6592db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3e6592db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3e6592db1b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3e6592db1b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4ddd81c4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34ddd81c4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4ddd81c4b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4ddd81c4b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4ddd81c4b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34ddd81c4b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34da42c8c2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34da42c8c2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5541591d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5541591d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4da42c8c2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4da42c8c2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rgbClr val="1E203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474350" y="3793500"/>
            <a:ext cx="40365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64" name="Google Shape;64;p11"/>
          <p:cNvCxnSpPr>
            <a:endCxn id="65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8" name="Google Shape;68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" name="Google Shape;70;p1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" name="Google Shape;74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75" name="Google Shape;75;p1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rgbClr val="1E203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85" name="Google Shape;85;p1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86" name="Google Shape;86;p1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94" name="Google Shape;94;p1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95" name="Google Shape;95;p1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97" name="Google Shape;97;p1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99" name="Google Shape;99;p1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01" name="Google Shape;101;p1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03" name="Google Shape;103;p1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05" name="Google Shape;105;p1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12" name="Google Shape;112;p1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15" name="Google Shape;115;p1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16" name="Google Shape;116;p1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17" name="Google Shape;117;p1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18" name="Google Shape;118;p1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19" name="Google Shape;119;p1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20" name="Google Shape;120;p1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2" name="Google Shape;122;p1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5" name="Google Shape;125;p1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7" name="Google Shape;127;p1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28" name="Google Shape;128;p1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1" name="Google Shape;131;p1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2" name="Google Shape;132;p1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3" name="Google Shape;133;p1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" name="Google Shape;134;p1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1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6" name="Google Shape;136;p1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7" name="Google Shape;137;p1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8" name="Google Shape;138;p1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39" name="Google Shape;139;p1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0" name="Google Shape;140;p1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41" name="Google Shape;141;p1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42" name="Google Shape;142;p1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43" name="Google Shape;143;p1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1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" name="Google Shape;14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rgbClr val="1E203F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2" type="title"/>
          </p:nvPr>
        </p:nvSpPr>
        <p:spPr>
          <a:xfrm>
            <a:off x="474350" y="3793500"/>
            <a:ext cx="40365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7" name="Google Shape;17;p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5" name="Google Shape;17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179" name="Google Shape;17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3" name="Google Shape;18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" name="Google Shape;21;p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0" name="Google Shape;190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1" name="Google Shape;191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2" name="Google Shape;192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3" name="Google Shape;193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4" name="Google Shape;194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7" name="Google Shape;197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8" name="Google Shape;198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" name="Google Shape;202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3" name="Google Shape;203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4" name="Google Shape;204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5" name="Google Shape;205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6" name="Google Shape;206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1" name="Google Shape;211;p3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2" name="Google Shape;212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3" name="Google Shape;213;p3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4" name="Google Shape;214;p3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5" name="Google Shape;215;p3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9" name="Google Shape;219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1" name="Google Shape;221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2" name="Google Shape;222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3" name="Google Shape;223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4" name="Google Shape;224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5" name="Google Shape;225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6" name="Google Shape;226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9" name="Google Shape;22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3" name="Google Shape;23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6" name="Google Shape;23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8" name="Google Shape;238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39" name="Google Shape;239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" name="Google Shape;242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" name="Google Shape;243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4" name="Google Shape;244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5" name="Google Shape;245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6" name="Google Shape;246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7" name="Google Shape;24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9" name="Google Shape;249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50" name="Google Shape;250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51" name="Google Shape;251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58" name="Google Shape;258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4" name="Google Shape;264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6" name="Google Shape;266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rgbClr val="1E203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title"/>
          </p:nvPr>
        </p:nvSpPr>
        <p:spPr>
          <a:xfrm>
            <a:off x="472350" y="3144800"/>
            <a:ext cx="29655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274" name="Google Shape;274;p4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4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76" name="Google Shape;276;p4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7" name="Google Shape;277;p4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8" name="Google Shape;278;p4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4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43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83" name="Google Shape;283;p4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4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85" name="Google Shape;285;p4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6" name="Google Shape;286;p4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87" name="Google Shape;287;p4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290" name="Google Shape;290;p4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4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92" name="Google Shape;292;p4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93" name="Google Shape;293;p4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94" name="Google Shape;294;p4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4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4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8" name="Google Shape;298;p4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4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0" name="Google Shape;300;p45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01" name="Google Shape;301;p4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2" name="Google Shape;302;p4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4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6" name="Google Shape;306;p4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4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0" name="Google Shape;310;p4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1" name="Google Shape;311;p4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4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5" name="Google Shape;315;p4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4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17" name="Google Shape;317;p4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18" name="Google Shape;318;p4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19" name="Google Shape;319;p4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20" name="Google Shape;320;p4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21" name="Google Shape;321;p4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2" name="Google Shape;322;p4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26" name="Google Shape;326;p4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4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28" name="Google Shape;328;p4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29" name="Google Shape;329;p4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330" name="Google Shape;330;p4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4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4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335" name="Google Shape;335;p4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336" name="Google Shape;336;p4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337" name="Google Shape;337;p4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338" name="Google Shape;338;p4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4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4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" name="Google Shape;341;p4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" name="Google Shape;342;p4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4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4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" name="Google Shape;345;p4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4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49" name="Google Shape;349;p5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5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1" name="Google Shape;351;p5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2" name="Google Shape;352;p5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3" name="Google Shape;353;p5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4" name="Google Shape;354;p5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5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6" name="Google Shape;356;p5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p5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8" name="Google Shape;358;p5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61" name="Google Shape;361;p5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5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5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364" name="Google Shape;364;p51"/>
          <p:cNvCxnSpPr>
            <a:endCxn id="365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5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5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5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8" name="Google Shape;368;p5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9" name="Google Shape;369;p5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5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1" name="Google Shape;371;p5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2" name="Google Shape;372;p5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3" name="Google Shape;373;p5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4" name="Google Shape;374;p5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375" name="Google Shape;375;p5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6" name="Google Shape;376;p5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7" name="Google Shape;377;p5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" name="Google Shape;378;p5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rgbClr val="1E203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0" name="Google Shape;380;p5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5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82" name="Google Shape;382;p5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383" name="Google Shape;383;p5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4" name="Google Shape;384;p5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5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388" name="Google Shape;388;p5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89" name="Google Shape;389;p5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5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1" name="Google Shape;391;p5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5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rgbClr val="1E203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395" name="Google Shape;395;p5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396" name="Google Shape;396;p5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Helvetica Neue"/>
              <a:buNone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7" name="Google Shape;397;p5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8" name="Google Shape;398;p5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9" name="Google Shape;399;p5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None/>
              <a:defRPr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0" name="Google Shape;400;p5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1" name="Google Shape;401;p5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3" name="Google Shape;403;p5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4" name="Google Shape;404;p5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05" name="Google Shape;405;p5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06" name="Google Shape;406;p5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07" name="Google Shape;407;p5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08" name="Google Shape;408;p5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09" name="Google Shape;409;p5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10" name="Google Shape;410;p5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11" name="Google Shape;411;p5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12" name="Google Shape;412;p5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13" name="Google Shape;413;p5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14" name="Google Shape;414;p5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15" name="Google Shape;415;p5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16" name="Google Shape;416;p5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17" name="Google Shape;417;p5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8" name="Google Shape;418;p5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5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2" name="Google Shape;422;p5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5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424" name="Google Shape;424;p5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25" name="Google Shape;425;p5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6" name="Google Shape;426;p5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7" name="Google Shape;427;p5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430" name="Google Shape;430;p5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433" name="Google Shape;433;p5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434" name="Google Shape;434;p5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435" name="Google Shape;435;p5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436" name="Google Shape;436;p5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437" name="Google Shape;437;p5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438" name="Google Shape;438;p5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9" name="Google Shape;439;p5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40" name="Google Shape;440;p5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1" name="Google Shape;441;p5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442" name="Google Shape;442;p5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3" name="Google Shape;443;p5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4" name="Google Shape;444;p5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5" name="Google Shape;445;p5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6" name="Google Shape;446;p5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7" name="Google Shape;447;p5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448" name="Google Shape;448;p5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9" name="Google Shape;449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5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53" name="Google Shape;453;p5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54" name="Google Shape;454;p5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55" name="Google Shape;455;p5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56" name="Google Shape;456;p5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57" name="Google Shape;457;p5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58" name="Google Shape;458;p5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59" name="Google Shape;459;p5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60" name="Google Shape;460;p5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61" name="Google Shape;461;p5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2" name="Google Shape;462;p5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63" name="Google Shape;463;p5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64" name="Google Shape;464;p5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465" name="Google Shape;465;p5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6" name="Google Shape;466;p5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7" name="Google Shape;467;p5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68" name="Google Shape;468;p5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9" name="Google Shape;469;p5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5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73" name="Google Shape;47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4" name="Google Shape;47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7" name="Google Shape;477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6" name="Google Shape;36;p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7" name="Google Shape;37;p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80" name="Google Shape;480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1" name="Google Shape;481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84" name="Google Shape;484;p6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5" name="Google Shape;485;p6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6" name="Google Shape;486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89" name="Google Shape;489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2" name="Google Shape;492;p6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3" name="Google Shape;493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96" name="Google Shape;496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00" name="Google Shape;500;p6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1" name="Google Shape;501;p6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2" name="Google Shape;502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505" name="Google Shape;505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8" name="Google Shape;508;p6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9" name="Google Shape;509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14" name="Google Shape;514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5" name="Google Shape;515;p7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6" name="Google Shape;516;p7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7" name="Google Shape;517;p7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8" name="Google Shape;518;p7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9" name="Google Shape;519;p7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0" name="Google Shape;520;p7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41" name="Google Shape;41;p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23" name="Google Shape;523;p7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24" name="Google Shape;524;p7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5" name="Google Shape;525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8" name="Google Shape;528;p7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9" name="Google Shape;529;p7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0" name="Google Shape;530;p7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1" name="Google Shape;531;p7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2" name="Google Shape;532;p7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5" name="Google Shape;535;p7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6" name="Google Shape;536;p7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7" name="Google Shape;537;p7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8" name="Google Shape;538;p7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39" name="Google Shape;539;p7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0" name="Google Shape;540;p7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1" name="Google Shape;541;p7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4" name="Google Shape;544;p7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5" name="Google Shape;545;p7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6" name="Google Shape;546;p7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7" name="Google Shape;547;p7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8" name="Google Shape;548;p7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9" name="Google Shape;549;p7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0" name="Google Shape;550;p7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1" name="Google Shape;551;p7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2" name="Google Shape;552;p7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55" name="Google Shape;555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6" name="Google Shape;556;p7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59" name="Google Shape;559;p7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60" name="Google Shape;560;p7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7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62" name="Google Shape;562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3" name="Google Shape;563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64" name="Google Shape;564;p7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65" name="Google Shape;565;p7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68" name="Google Shape;568;p7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69" name="Google Shape;569;p7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70" name="Google Shape;570;p7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71" name="Google Shape;571;p7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72" name="Google Shape;572;p7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73" name="Google Shape;573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4" name="Google Shape;574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75" name="Google Shape;575;p7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76" name="Google Shape;576;p7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77" name="Google Shape;577;p7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580" name="Google Shape;580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3" name="Google Shape;583;p8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4" name="Google Shape;584;p8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5" name="Google Shape;585;p8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6" name="Google Shape;586;p8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8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8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89" name="Google Shape;589;p8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90" name="Google Shape;590;p8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8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92" name="Google Shape;592;p8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rgbClr val="1E203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5" name="Google Shape;45;p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6" name="Google Shape;46;p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7" name="Google Shape;47;p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68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70.xml"/><Relationship Id="rId3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50.xml"/><Relationship Id="rId33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49.xml"/><Relationship Id="rId3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51.xml"/><Relationship Id="rId34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53.xml"/><Relationship Id="rId36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56.xml"/><Relationship Id="rId39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b="1"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●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○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■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●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○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■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●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○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elvetica Neue"/>
              <a:buChar char="■"/>
              <a:defRPr sz="1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" name="Google Shape;269;p4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0" name="Google Shape;270;p4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  <p:sldLayoutId id="2147483724" r:id="rId38"/>
    <p:sldLayoutId id="2147483725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hyperlink" Target="http://www.sustainablebtc.org" TargetMode="External"/><Relationship Id="rId7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203F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81" title="FinTechTV Presentation-1.jpg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1406" l="45289" r="9788" t="4164"/>
          <a:stretch/>
        </p:blipFill>
        <p:spPr>
          <a:xfrm>
            <a:off x="4914979" y="0"/>
            <a:ext cx="42291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598" name="Google Shape;598;p81"/>
          <p:cNvSpPr txBox="1"/>
          <p:nvPr>
            <p:ph type="title"/>
          </p:nvPr>
        </p:nvSpPr>
        <p:spPr>
          <a:xfrm>
            <a:off x="345475" y="1897100"/>
            <a:ext cx="5781900" cy="10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Mobilizing Bitcoin Capital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for the Energy Revolution</a:t>
            </a:r>
            <a:endParaRPr sz="3800"/>
          </a:p>
        </p:txBody>
      </p:sp>
      <p:pic>
        <p:nvPicPr>
          <p:cNvPr id="599" name="Google Shape;599;p81" title="Primary Logo Lockup (Light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25" y="507675"/>
            <a:ext cx="1504775" cy="4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81"/>
          <p:cNvSpPr txBox="1"/>
          <p:nvPr/>
        </p:nvSpPr>
        <p:spPr>
          <a:xfrm>
            <a:off x="345475" y="3225925"/>
            <a:ext cx="7362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7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SBP Token: the only Energy Transition Asset derived from Bitcoin</a:t>
            </a:r>
            <a:endParaRPr b="1" sz="1700">
              <a:solidFill>
                <a:srgbClr val="0EC1D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2"/>
          <p:cNvSpPr/>
          <p:nvPr/>
        </p:nvSpPr>
        <p:spPr>
          <a:xfrm>
            <a:off x="562200" y="4111500"/>
            <a:ext cx="5982300" cy="4050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EC1D3"/>
              </a:gs>
              <a:gs pos="100000">
                <a:srgbClr val="339D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6" name="Google Shape;606;p82"/>
          <p:cNvSpPr txBox="1"/>
          <p:nvPr>
            <p:ph type="title"/>
          </p:nvPr>
        </p:nvSpPr>
        <p:spPr>
          <a:xfrm>
            <a:off x="562200" y="506700"/>
            <a:ext cx="7373400" cy="1075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Bitcoin is the World’s Most Scalable Clean Energy Buyer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900">
                <a:solidFill>
                  <a:srgbClr val="339DFF"/>
                </a:solidFill>
              </a:rPr>
              <a:t> </a:t>
            </a:r>
            <a:endParaRPr b="0" sz="1900">
              <a:solidFill>
                <a:srgbClr val="339D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rgbClr val="339DFF"/>
                </a:solidFill>
              </a:rPr>
              <a:t> </a:t>
            </a:r>
            <a:endParaRPr b="0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pic>
        <p:nvPicPr>
          <p:cNvPr id="607" name="Google Shape;607;p82" title="Secondary Logo Lockup (Light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1625" y="322725"/>
            <a:ext cx="682975" cy="246717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82"/>
          <p:cNvSpPr txBox="1"/>
          <p:nvPr/>
        </p:nvSpPr>
        <p:spPr>
          <a:xfrm>
            <a:off x="665150" y="4111500"/>
            <a:ext cx="6134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💡 </a:t>
            </a: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What would happen if Bitcoin’s clean energy data could be monetized? </a:t>
            </a:r>
            <a:endParaRPr>
              <a:solidFill>
                <a:schemeClr val="accen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9D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9D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/>
          </a:p>
        </p:txBody>
      </p:sp>
      <p:sp>
        <p:nvSpPr>
          <p:cNvPr id="609" name="Google Shape;609;p82"/>
          <p:cNvSpPr txBox="1"/>
          <p:nvPr/>
        </p:nvSpPr>
        <p:spPr>
          <a:xfrm>
            <a:off x="1472950" y="2772600"/>
            <a:ext cx="3024300" cy="8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There is </a:t>
            </a:r>
            <a:r>
              <a:rPr lang="en" sz="1500" u="sng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no data layer</a:t>
            </a:r>
            <a:r>
              <a:rPr lang="en" sz="15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 to confirm that Bitcoin’s energy demand is driving gigawatts of </a:t>
            </a:r>
            <a:r>
              <a:rPr lang="en" sz="15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renewables</a:t>
            </a:r>
            <a:r>
              <a:rPr lang="en" sz="15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1500">
              <a:solidFill>
                <a:srgbClr val="F6F5EC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F6F5E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0" name="Google Shape;610;p82"/>
          <p:cNvSpPr txBox="1"/>
          <p:nvPr/>
        </p:nvSpPr>
        <p:spPr>
          <a:xfrm>
            <a:off x="478400" y="1676250"/>
            <a:ext cx="641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</a:t>
            </a:r>
            <a:r>
              <a:rPr b="1" i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aren’t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climate aligned investors jumping from their seats to invest in Bitcoin? </a:t>
            </a:r>
            <a:endParaRPr b="1" sz="1300">
              <a:solidFill>
                <a:srgbClr val="0EC1D3"/>
              </a:solidFill>
            </a:endParaRPr>
          </a:p>
        </p:txBody>
      </p:sp>
      <p:sp>
        <p:nvSpPr>
          <p:cNvPr id="611" name="Google Shape;611;p82"/>
          <p:cNvSpPr txBox="1"/>
          <p:nvPr/>
        </p:nvSpPr>
        <p:spPr>
          <a:xfrm>
            <a:off x="5341175" y="2772600"/>
            <a:ext cx="30243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solidFill>
                  <a:srgbClr val="F6F5EC"/>
                </a:solidFill>
              </a:rPr>
              <a:t>Yet </a:t>
            </a:r>
            <a:r>
              <a:rPr lang="en" sz="1500" u="sng">
                <a:solidFill>
                  <a:srgbClr val="F6F5EC"/>
                </a:solidFill>
              </a:rPr>
              <a:t>$35 Trillion of Institutional Capital is mandated</a:t>
            </a:r>
            <a:r>
              <a:rPr lang="en" sz="1500">
                <a:solidFill>
                  <a:srgbClr val="F6F5EC"/>
                </a:solidFill>
              </a:rPr>
              <a:t> to invest in climate aligned investments.</a:t>
            </a:r>
            <a:endParaRPr sz="1500">
              <a:solidFill>
                <a:srgbClr val="F6F5E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12" name="Google Shape;612;p82" title="climate mandates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5800" y="2675400"/>
            <a:ext cx="908749" cy="90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82" title="sustainable btc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8750" y="2599200"/>
            <a:ext cx="1075200" cy="10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83"/>
          <p:cNvSpPr/>
          <p:nvPr/>
        </p:nvSpPr>
        <p:spPr>
          <a:xfrm>
            <a:off x="5292790" y="3870728"/>
            <a:ext cx="3554700" cy="6855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EC1D3"/>
              </a:gs>
              <a:gs pos="100000">
                <a:srgbClr val="339D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9" name="Google Shape;619;p83"/>
          <p:cNvSpPr txBox="1"/>
          <p:nvPr>
            <p:ph type="title"/>
          </p:nvPr>
        </p:nvSpPr>
        <p:spPr>
          <a:xfrm>
            <a:off x="562200" y="397600"/>
            <a:ext cx="3000000" cy="1684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Infrastructure Powering </a:t>
            </a:r>
            <a:endParaRPr sz="29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Verifiable Clean Energy Mining</a:t>
            </a:r>
            <a:endParaRPr b="0"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620" name="Google Shape;620;p83"/>
          <p:cNvSpPr txBox="1"/>
          <p:nvPr/>
        </p:nvSpPr>
        <p:spPr>
          <a:xfrm>
            <a:off x="5463169" y="3910232"/>
            <a:ext cx="3264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✅Onchain proof that BTC was mined with verifiable clean energy.</a:t>
            </a:r>
            <a:endParaRPr sz="13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621" name="Google Shape;621;p83" title="unnamed (1).jpg"/>
          <p:cNvPicPr preferRelativeResize="0"/>
          <p:nvPr/>
        </p:nvPicPr>
        <p:blipFill rotWithShape="1">
          <a:blip r:embed="rId4">
            <a:alphaModFix/>
          </a:blip>
          <a:srcRect b="0" l="19" r="9" t="0"/>
          <a:stretch/>
        </p:blipFill>
        <p:spPr>
          <a:xfrm>
            <a:off x="3763500" y="767000"/>
            <a:ext cx="5083796" cy="279486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83"/>
          <p:cNvSpPr txBox="1"/>
          <p:nvPr/>
        </p:nvSpPr>
        <p:spPr>
          <a:xfrm>
            <a:off x="284700" y="3246525"/>
            <a:ext cx="3478800" cy="23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200"/>
              <a:buFont typeface="Barlow Medium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I</a:t>
            </a: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nstitutional‑grade</a:t>
            </a:r>
            <a:r>
              <a:rPr lang="en" sz="12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 sustainability </a:t>
            </a:r>
            <a:r>
              <a:rPr lang="en" sz="12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layer</a:t>
            </a:r>
            <a:endParaRPr sz="1200">
              <a:solidFill>
                <a:srgbClr val="F6F5EC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6F5EC"/>
              </a:buClr>
              <a:buSzPts val="1200"/>
              <a:buFont typeface="Barlow Medium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Largest Aggregator &amp; </a:t>
            </a: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Repository</a:t>
            </a: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2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of Bitcoin Mining Energy data</a:t>
            </a:r>
            <a:endParaRPr sz="1200">
              <a:solidFill>
                <a:srgbClr val="F6F5EC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F6F5EC"/>
              </a:buClr>
              <a:buSzPts val="1200"/>
              <a:buFont typeface="Barlow Medium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18,000+ BTC verified</a:t>
            </a:r>
            <a:r>
              <a:rPr lang="en" sz="1200">
                <a:solidFill>
                  <a:srgbClr val="F6F5EC"/>
                </a:solidFill>
                <a:latin typeface="Barlow Medium"/>
                <a:ea typeface="Barlow Medium"/>
                <a:cs typeface="Barlow Medium"/>
                <a:sym typeface="Barlow Medium"/>
              </a:rPr>
              <a:t> backed by more than 7 Million MWh of verified energy data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23" name="Google Shape;623;p83"/>
          <p:cNvSpPr txBox="1"/>
          <p:nvPr/>
        </p:nvSpPr>
        <p:spPr>
          <a:xfrm>
            <a:off x="486000" y="2187425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Live platform with the leading Public, Sovereign &amp; Private miners globally</a:t>
            </a:r>
            <a:endParaRPr sz="1200"/>
          </a:p>
        </p:txBody>
      </p:sp>
      <p:pic>
        <p:nvPicPr>
          <p:cNvPr id="624" name="Google Shape;624;p83" title="Secondary Logo Lockup (Light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1625" y="322725"/>
            <a:ext cx="682975" cy="246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4"/>
          <p:cNvSpPr txBox="1"/>
          <p:nvPr>
            <p:ph type="title"/>
          </p:nvPr>
        </p:nvSpPr>
        <p:spPr>
          <a:xfrm>
            <a:off x="288600" y="101400"/>
            <a:ext cx="8152200" cy="1075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Al Dhafra, Abu Dhabi: </a:t>
            </a:r>
            <a:endParaRPr sz="32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Middle East’s Largest Solar Plant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900">
                <a:solidFill>
                  <a:srgbClr val="339DFF"/>
                </a:solidFill>
              </a:rPr>
              <a:t> </a:t>
            </a:r>
            <a:endParaRPr b="0" sz="1900">
              <a:solidFill>
                <a:srgbClr val="339D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rgbClr val="339DFF"/>
                </a:solidFill>
              </a:rPr>
              <a:t> </a:t>
            </a:r>
            <a:endParaRPr b="0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pic>
        <p:nvPicPr>
          <p:cNvPr id="630" name="Google Shape;630;p84" title="Screenshot 2025-04-22 at 11.11.08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3223" y="1247531"/>
            <a:ext cx="5850776" cy="38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84"/>
          <p:cNvSpPr txBox="1"/>
          <p:nvPr/>
        </p:nvSpPr>
        <p:spPr>
          <a:xfrm>
            <a:off x="334400" y="1488500"/>
            <a:ext cx="2736000" cy="23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7 Million MWh of verified clean energy </a:t>
            </a:r>
            <a:r>
              <a:rPr lang="en" sz="1200" u="sng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purchased by BTC miners</a:t>
            </a:r>
            <a:endParaRPr sz="1200" u="sng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3X the </a:t>
            </a:r>
            <a:r>
              <a:rPr lang="en" sz="1200" u="sng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Annual Output</a:t>
            </a:r>
            <a:r>
              <a:rPr lang="en" sz="12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of this facility</a:t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2" name="Google Shape;632;p84"/>
          <p:cNvSpPr txBox="1"/>
          <p:nvPr/>
        </p:nvSpPr>
        <p:spPr>
          <a:xfrm>
            <a:off x="288800" y="3090575"/>
            <a:ext cx="2827200" cy="1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Bitcoin’s Next Big Use Case is to Finance the Energy Revolution 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5"/>
          <p:cNvSpPr/>
          <p:nvPr/>
        </p:nvSpPr>
        <p:spPr>
          <a:xfrm>
            <a:off x="4404025" y="801250"/>
            <a:ext cx="4430700" cy="4002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EC1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8" name="Google Shape;638;p85"/>
          <p:cNvSpPr txBox="1"/>
          <p:nvPr>
            <p:ph type="title"/>
          </p:nvPr>
        </p:nvSpPr>
        <p:spPr>
          <a:xfrm>
            <a:off x="562200" y="801250"/>
            <a:ext cx="3709200" cy="1423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Built for </a:t>
            </a:r>
            <a:r>
              <a:rPr lang="en" sz="3000"/>
              <a:t>Institutions</a:t>
            </a:r>
            <a:endParaRPr sz="30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Powered by </a:t>
            </a:r>
            <a:r>
              <a:rPr lang="en" sz="3000"/>
              <a:t>Clean Miners</a:t>
            </a:r>
            <a:endParaRPr sz="3500"/>
          </a:p>
        </p:txBody>
      </p:sp>
      <p:sp>
        <p:nvSpPr>
          <p:cNvPr id="639" name="Google Shape;639;p85"/>
          <p:cNvSpPr/>
          <p:nvPr/>
        </p:nvSpPr>
        <p:spPr>
          <a:xfrm>
            <a:off x="562200" y="3772900"/>
            <a:ext cx="2923800" cy="4050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EC1D3"/>
              </a:gs>
              <a:gs pos="100000">
                <a:srgbClr val="339D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0" name="Google Shape;640;p85"/>
          <p:cNvSpPr txBox="1"/>
          <p:nvPr/>
        </p:nvSpPr>
        <p:spPr>
          <a:xfrm>
            <a:off x="665150" y="3772900"/>
            <a:ext cx="2672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⚡️</a:t>
            </a: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Clean mining now earns more.</a:t>
            </a:r>
            <a:endParaRPr>
              <a:solidFill>
                <a:schemeClr val="accen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9D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9D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/>
          </a:p>
        </p:txBody>
      </p:sp>
      <p:sp>
        <p:nvSpPr>
          <p:cNvPr id="641" name="Google Shape;641;p85"/>
          <p:cNvSpPr txBox="1"/>
          <p:nvPr/>
        </p:nvSpPr>
        <p:spPr>
          <a:xfrm>
            <a:off x="486000" y="2374150"/>
            <a:ext cx="3639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23% of Global hashrate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- Public, Sovereign &amp; Private miners</a:t>
            </a:r>
            <a:endParaRPr/>
          </a:p>
        </p:txBody>
      </p:sp>
      <p:pic>
        <p:nvPicPr>
          <p:cNvPr id="642" name="Google Shape;642;p85" title="Untitled-12.png"/>
          <p:cNvPicPr preferRelativeResize="0"/>
          <p:nvPr/>
        </p:nvPicPr>
        <p:blipFill rotWithShape="1">
          <a:blip r:embed="rId4">
            <a:alphaModFix/>
          </a:blip>
          <a:srcRect b="-1389" l="0" r="0" t="0"/>
          <a:stretch/>
        </p:blipFill>
        <p:spPr>
          <a:xfrm>
            <a:off x="4709100" y="1194449"/>
            <a:ext cx="3983051" cy="35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85" title="Secondary Logo Lockup (Light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1625" y="322725"/>
            <a:ext cx="682975" cy="246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86"/>
          <p:cNvSpPr txBox="1"/>
          <p:nvPr>
            <p:ph type="title"/>
          </p:nvPr>
        </p:nvSpPr>
        <p:spPr>
          <a:xfrm>
            <a:off x="562200" y="533650"/>
            <a:ext cx="7681500" cy="101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 Developing Ecosystem for Bitcoin‑Energy Transition Finance</a:t>
            </a:r>
            <a:endParaRPr sz="3000"/>
          </a:p>
        </p:txBody>
      </p:sp>
      <p:sp>
        <p:nvSpPr>
          <p:cNvPr id="649" name="Google Shape;649;p86"/>
          <p:cNvSpPr txBox="1"/>
          <p:nvPr/>
        </p:nvSpPr>
        <p:spPr>
          <a:xfrm>
            <a:off x="562200" y="2007200"/>
            <a:ext cx="5192100" cy="21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200"/>
              <a:buFont typeface="Barlow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Clean‑Wrapped BTC </a:t>
            </a:r>
            <a:b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Tokenized proof‑of‑clean‑work BTC, ready for issuance by Zodia Custody,  Coinbase and top custodians</a:t>
            </a:r>
            <a:endParaRPr sz="1200">
              <a:solidFill>
                <a:srgbClr val="F6F5EC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F6F5EC"/>
              </a:buClr>
              <a:buSzPts val="1200"/>
              <a:buFont typeface="Barlow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Energy‑Transition Bitcoin ETFs</a:t>
            </a:r>
            <a:b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Spot BTC + SBP ETFs in development with leading European and U.S. issuers</a:t>
            </a:r>
            <a:endParaRPr sz="1200">
              <a:solidFill>
                <a:srgbClr val="F6F5EC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6F5EC"/>
              </a:buClr>
              <a:buSzPts val="1200"/>
              <a:buFont typeface="Barlow"/>
              <a:buChar char="●"/>
            </a:pPr>
            <a: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Structured Bitcoin Climate Finance</a:t>
            </a:r>
            <a:br>
              <a:rPr b="1"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Bitcoin collateralized lending </a:t>
            </a: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and real world solar yield</a:t>
            </a: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products</a:t>
            </a:r>
            <a:r>
              <a:rPr lang="en" sz="12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built on verifiable clean‑work</a:t>
            </a:r>
            <a:endParaRPr sz="1200">
              <a:solidFill>
                <a:srgbClr val="F6F5EC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50" name="Google Shape;650;p86"/>
          <p:cNvSpPr txBox="1"/>
          <p:nvPr/>
        </p:nvSpPr>
        <p:spPr>
          <a:xfrm>
            <a:off x="537250" y="1556463"/>
            <a:ext cx="71574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Building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Institutional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Investment Products: </a:t>
            </a:r>
            <a:r>
              <a:rPr b="1" lang="en" sz="1800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1800">
              <a:solidFill>
                <a:srgbClr val="0EC1D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1" name="Google Shape;651;p86"/>
          <p:cNvSpPr/>
          <p:nvPr/>
        </p:nvSpPr>
        <p:spPr>
          <a:xfrm>
            <a:off x="638400" y="4339525"/>
            <a:ext cx="4906200" cy="4050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EC1D3"/>
              </a:gs>
              <a:gs pos="100000">
                <a:srgbClr val="339D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52" name="Google Shape;652;p86"/>
          <p:cNvSpPr txBox="1"/>
          <p:nvPr/>
        </p:nvSpPr>
        <p:spPr>
          <a:xfrm>
            <a:off x="817550" y="4339525"/>
            <a:ext cx="45702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🥇</a:t>
            </a:r>
            <a:r>
              <a:rPr lang="en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The first digitally native, energy transition investments</a:t>
            </a:r>
            <a:endParaRPr>
              <a:solidFill>
                <a:schemeClr val="accen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9D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9D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/>
          </a:p>
        </p:txBody>
      </p:sp>
      <p:pic>
        <p:nvPicPr>
          <p:cNvPr id="653" name="Google Shape;653;p86" title="Untitled-2.png"/>
          <p:cNvPicPr preferRelativeResize="0"/>
          <p:nvPr/>
        </p:nvPicPr>
        <p:blipFill rotWithShape="1">
          <a:blip r:embed="rId4">
            <a:alphaModFix/>
          </a:blip>
          <a:srcRect b="2217" l="0" r="0" t="2217"/>
          <a:stretch/>
        </p:blipFill>
        <p:spPr>
          <a:xfrm>
            <a:off x="6173900" y="1821575"/>
            <a:ext cx="2660699" cy="1803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86" title="Secondary Logo Lockup (Light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1625" y="322725"/>
            <a:ext cx="682975" cy="246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87" title="Screenshot 2025-05-06 at 9.17.15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30"/>
            <a:ext cx="9144003" cy="5125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8"/>
          <p:cNvSpPr txBox="1"/>
          <p:nvPr/>
        </p:nvSpPr>
        <p:spPr>
          <a:xfrm>
            <a:off x="529350" y="1412400"/>
            <a:ext cx="27423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 us to: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9D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9D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/>
          </a:p>
        </p:txBody>
      </p:sp>
      <p:sp>
        <p:nvSpPr>
          <p:cNvPr id="665" name="Google Shape;665;p88"/>
          <p:cNvSpPr txBox="1"/>
          <p:nvPr/>
        </p:nvSpPr>
        <p:spPr>
          <a:xfrm>
            <a:off x="1284750" y="2261100"/>
            <a:ext cx="3246600" cy="21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Ignite Bitcoin’s Potential to Finance The Energy Revolution </a:t>
            </a:r>
            <a:b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</a:br>
            <a:endParaRPr b="1" sz="700">
              <a:solidFill>
                <a:srgbClr val="F6F5EC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br>
              <a:rPr b="1" lang="en" sz="7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Welcome the first $1 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Trillion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of 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Climate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Aligned</a:t>
            </a:r>
            <a:r>
              <a:rPr b="1" lang="en" sz="1500">
                <a:solidFill>
                  <a:srgbClr val="F6F5EC"/>
                </a:solidFill>
                <a:latin typeface="Barlow"/>
                <a:ea typeface="Barlow"/>
                <a:cs typeface="Barlow"/>
                <a:sym typeface="Barlow"/>
              </a:rPr>
              <a:t> Capital to Bitcoin</a:t>
            </a:r>
            <a:endParaRPr b="1" sz="1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66" name="Google Shape;666;p88" title="no  complexity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1075" y="2099525"/>
            <a:ext cx="980851" cy="98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88" title="sustainable btc2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1075" y="2891425"/>
            <a:ext cx="980851" cy="980851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88"/>
          <p:cNvSpPr txBox="1"/>
          <p:nvPr/>
        </p:nvSpPr>
        <p:spPr>
          <a:xfrm>
            <a:off x="529350" y="4120250"/>
            <a:ext cx="736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u="sng">
                <a:solidFill>
                  <a:srgbClr val="0EC1D3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www.sustainablebtc.org</a:t>
            </a:r>
            <a:endParaRPr b="1" u="sng">
              <a:solidFill>
                <a:srgbClr val="0EC1D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69" name="Google Shape;669;p88" title="Primary Logo Lockup (Light)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4325" y="507675"/>
            <a:ext cx="1387589" cy="4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